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5" r:id="rId3"/>
    <p:sldId id="266" r:id="rId4"/>
    <p:sldId id="267" r:id="rId5"/>
    <p:sldId id="261" r:id="rId6"/>
    <p:sldId id="260" r:id="rId7"/>
    <p:sldId id="259" r:id="rId8"/>
    <p:sldId id="272" r:id="rId9"/>
    <p:sldId id="274" r:id="rId10"/>
    <p:sldId id="262" r:id="rId11"/>
    <p:sldId id="258" r:id="rId12"/>
    <p:sldId id="263" r:id="rId13"/>
    <p:sldId id="264" r:id="rId14"/>
    <p:sldId id="268" r:id="rId15"/>
    <p:sldId id="269" r:id="rId16"/>
    <p:sldId id="270" r:id="rId17"/>
    <p:sldId id="271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0E127-AE73-4609-9838-8E5C4157CB3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D559C-48DB-403D-AD18-58FECE234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2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9549-5A20-44FD-8EA1-B16F2FB225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7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B1A2-D92A-8A4D-5347-D8B590BD2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03133-8754-924F-D2F6-9080B754C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B2844-B4CF-F2AF-C2B6-5999AEA0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57B5-4272-C8D3-44F5-5C958210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F46A2-C43A-6C8A-9013-C96E2B60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59F6-DED5-2CA3-EFC8-F977884D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9AABA-72DB-74F4-A0B2-1BBDB9326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4571B-C55D-F22C-1F23-3DECEB54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AF8AF-A166-93E9-ADBC-713118D1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5C96-1F93-5C6F-639D-07E881C2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B121F-326D-476D-DA9D-440E5D9A3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55535-C430-A76D-EEEF-DB3E1463F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EE18E-F7AF-E115-7B8B-29117BC9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CCB64-2AE8-83FA-A8E5-B511F4EA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33920-4017-0B39-24B2-D9D7DCD3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8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F659-8A21-482F-B46F-824C1571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0E7A-F6F1-7A98-816D-AF3343F4D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D8CAD-0ADA-1ED5-1752-16B86AB59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E9D2F-3950-B044-5C7D-DAFC5CE9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FCD18-FEC7-14FD-3A66-8E10DF11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8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9158-9CC4-9144-7DB0-2751BC40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4E05-5DD4-ADEF-F12B-45CA3F9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377BA-DD5A-C83D-4CF1-406B911F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B9D1-E8A9-B118-1344-54DFA351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563F7-78B4-C6E0-E5E0-CCAD953B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9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E453-DC59-1AAD-0054-EFF5C50A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201D4-02A5-4119-AAE9-CC720C6B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E06F3-4B11-FF4B-D785-40F707C2C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56FAE-1453-043E-FE11-C9A3B205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53634-4DEB-1480-65A6-78CC248D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7424E-3F44-F518-3B1E-F2194EAA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6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B00B-9F25-D4E1-95B2-BFE0C303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FB901-C8E8-F6AB-346C-7EE65BE0D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77C7-A630-DAB6-19E7-3679E63C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E5D3C-BDB7-14DE-1FD6-4CD3C6543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26FE0-24FD-B96E-DF8E-6E8438C00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5C34E6-8AFB-0650-5281-F8D2CF1E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71556B-D6BC-3F8B-1B0D-C75EFDEC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5B148-AD18-D6B9-B71F-5EBF8C98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9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2EF0-A780-46D4-A51D-ED884429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BB439-6167-E30D-EE64-9D5921E5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60DD6-347B-12A3-CE6A-E1620503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09BEB-FB93-83A7-BFE6-D420117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BB46F-C3CE-EC13-9833-C8CD88FB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140F5-C039-EE3F-4BAB-0AFF9F5F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AB1B5-F7D1-4EC1-8563-12B929A5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C1F0-8416-F8B6-BBBF-FD90FD67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A4EF-D41F-AA6F-8A0C-F9BB00A11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72D4D-B659-F9CF-16F2-FA2803D66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9CBE7-CAA9-1131-F9EB-595C1730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2C4F-CA3A-C377-4427-D49C2C3C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56B0B-478F-4E14-81AF-97707CA5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2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F17E-6B00-E6D8-3E6D-58854356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56551-49E0-8BD4-8807-E52128755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0CC49-6084-4CEA-06C6-BAC9A5E0D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15E67-BCAB-04B9-331E-021510DC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739DA-DD48-B079-0497-661E4D83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D6787-CB24-1457-C992-FADD1451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4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A3228-A040-7C37-CFDD-9D50844B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900D7-0CFA-0AE1-946E-5FEC9F017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F8BEB-6443-7D37-4532-A07488D13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95C7-D8F1-4015-BBF1-6B2414CD228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228E4-7F36-7749-69E1-D626292F2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BE483-C55E-386F-D923-F7D3A2D69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A56A0-2798-49C2-8B6C-AB54D00B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4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092-F27B-4322-B437-06AED9C51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386" y="1696879"/>
            <a:ext cx="11651226" cy="1327570"/>
          </a:xfrm>
        </p:spPr>
        <p:txBody>
          <a:bodyPr>
            <a:normAutofit fontScale="90000"/>
          </a:bodyPr>
          <a:lstStyle/>
          <a:p>
            <a:r>
              <a:rPr lang="en-US" sz="4800"/>
              <a:t>Multiple GraphHeat Networks for Structural to Functional Brain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B993B-872E-60C5-23D6-5F07C22B8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83889"/>
            <a:ext cx="9144000" cy="833284"/>
          </a:xfrm>
        </p:spPr>
        <p:txBody>
          <a:bodyPr/>
          <a:lstStyle/>
          <a:p>
            <a:r>
              <a:rPr lang="en-US"/>
              <a:t>Subba Reddy Oota</a:t>
            </a:r>
            <a:r>
              <a:rPr lang="en-US" baseline="30000"/>
              <a:t>1</a:t>
            </a:r>
            <a:r>
              <a:rPr lang="en-US"/>
              <a:t>, Archi Yadav</a:t>
            </a:r>
            <a:r>
              <a:rPr lang="en-US" baseline="30000"/>
              <a:t>1</a:t>
            </a:r>
            <a:r>
              <a:rPr lang="en-US"/>
              <a:t>, Arpita Dash</a:t>
            </a:r>
            <a:r>
              <a:rPr lang="en-US" baseline="30000"/>
              <a:t>1</a:t>
            </a:r>
            <a:r>
              <a:rPr lang="en-US"/>
              <a:t>, Bapi Raju Surampudi</a:t>
            </a:r>
            <a:r>
              <a:rPr lang="en-US" baseline="30000"/>
              <a:t>1</a:t>
            </a:r>
            <a:r>
              <a:rPr lang="en-US"/>
              <a:t>, Avinash Sharma</a:t>
            </a:r>
            <a:r>
              <a:rPr lang="en-US" baseline="30000"/>
              <a:t>1</a:t>
            </a:r>
            <a:r>
              <a:rPr lang="en-US"/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34659C-EEAC-07A0-9521-1C488792E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654" y="28696"/>
            <a:ext cx="1779204" cy="87537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E1E7F5A9-610C-B41B-70E3-B601F2841C49}"/>
              </a:ext>
            </a:extLst>
          </p:cNvPr>
          <p:cNvSpPr txBox="1">
            <a:spLocks/>
          </p:cNvSpPr>
          <p:nvPr/>
        </p:nvSpPr>
        <p:spPr>
          <a:xfrm>
            <a:off x="4676774" y="3433766"/>
            <a:ext cx="2347913" cy="754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July 20, 2022</a:t>
            </a:r>
          </a:p>
          <a:p>
            <a:r>
              <a:rPr lang="en-US" sz="2000"/>
              <a:t>IJCNN-2022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A100193-EDB6-B57A-69FF-C5D5D515AEB5}"/>
              </a:ext>
            </a:extLst>
          </p:cNvPr>
          <p:cNvSpPr txBox="1">
            <a:spLocks/>
          </p:cNvSpPr>
          <p:nvPr/>
        </p:nvSpPr>
        <p:spPr>
          <a:xfrm>
            <a:off x="2912267" y="5950421"/>
            <a:ext cx="5876925" cy="30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/>
              <a:t>1</a:t>
            </a:r>
            <a:r>
              <a:rPr lang="en-US"/>
              <a:t>IIIT-Hyderabad, India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D08C83-0F9E-6868-ADE7-2792ABD61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6" y="166643"/>
            <a:ext cx="1615564" cy="5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"/>
    </mc:Choice>
    <mc:Fallback xmlns="">
      <p:transition spd="slow" advTm="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E9D6-51E3-BBEF-2E8C-F9EC3623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" y="61697"/>
            <a:ext cx="10515600" cy="619810"/>
          </a:xfrm>
        </p:spPr>
        <p:txBody>
          <a:bodyPr>
            <a:normAutofit fontScale="90000"/>
          </a:bodyPr>
          <a:lstStyle/>
          <a:p>
            <a:r>
              <a:rPr lang="en-US"/>
              <a:t>Motivation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339E466-4365-D986-927E-BE5AC0716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2" r="69396"/>
          <a:stretch/>
        </p:blipFill>
        <p:spPr>
          <a:xfrm>
            <a:off x="341172" y="2209800"/>
            <a:ext cx="2449651" cy="35575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58D6B-C637-9D21-3021-20FE315FDA53}"/>
              </a:ext>
            </a:extLst>
          </p:cNvPr>
          <p:cNvSpPr txBox="1"/>
          <p:nvPr/>
        </p:nvSpPr>
        <p:spPr>
          <a:xfrm>
            <a:off x="18184" y="5631875"/>
            <a:ext cx="3095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D: Degree Matrix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SC: Structural Conntectivity Matrix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L: Laplacian Matrix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FE6F71-6558-F38C-C859-D7E4FB629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31"/>
          <a:stretch/>
        </p:blipFill>
        <p:spPr>
          <a:xfrm>
            <a:off x="341173" y="1280537"/>
            <a:ext cx="462411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C14E4-51BB-D381-E34A-5273923FA439}"/>
              </a:ext>
            </a:extLst>
          </p:cNvPr>
          <p:cNvSpPr txBox="1"/>
          <p:nvPr/>
        </p:nvSpPr>
        <p:spPr>
          <a:xfrm>
            <a:off x="3299950" y="1277094"/>
            <a:ext cx="181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Heat Kernel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C464F0-3830-5BD9-82F6-9D3E77715F26}"/>
              </a:ext>
            </a:extLst>
          </p:cNvPr>
          <p:cNvSpPr/>
          <p:nvPr/>
        </p:nvSpPr>
        <p:spPr>
          <a:xfrm>
            <a:off x="3113809" y="3880157"/>
            <a:ext cx="438150" cy="352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E04064-0761-5C57-CEE2-9F64299A23CB}"/>
              </a:ext>
            </a:extLst>
          </p:cNvPr>
          <p:cNvSpPr/>
          <p:nvPr/>
        </p:nvSpPr>
        <p:spPr>
          <a:xfrm>
            <a:off x="3152775" y="2353969"/>
            <a:ext cx="409112" cy="352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57809A-6596-FC4B-E2E9-AF7AF345FDFD}"/>
              </a:ext>
            </a:extLst>
          </p:cNvPr>
          <p:cNvSpPr/>
          <p:nvPr/>
        </p:nvSpPr>
        <p:spPr>
          <a:xfrm>
            <a:off x="3114675" y="3014941"/>
            <a:ext cx="438150" cy="352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94274F-0C74-ED49-E560-C05414EC234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671762" y="2129413"/>
            <a:ext cx="540926" cy="276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923152-54F7-8D1D-7414-8CE21D4F9EB0}"/>
              </a:ext>
            </a:extLst>
          </p:cNvPr>
          <p:cNvSpPr txBox="1"/>
          <p:nvPr/>
        </p:nvSpPr>
        <p:spPr>
          <a:xfrm>
            <a:off x="1880879" y="1861142"/>
            <a:ext cx="181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Scale Values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50BBA0-4981-1525-450F-C306B4BB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8" r="26930"/>
          <a:stretch/>
        </p:blipFill>
        <p:spPr>
          <a:xfrm>
            <a:off x="4965291" y="1277094"/>
            <a:ext cx="1224823" cy="4351338"/>
          </a:xfrm>
          <a:prstGeom prst="rect">
            <a:avLst/>
          </a:prstGeom>
        </p:spPr>
      </p:pic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3FD7C7-D24E-3F06-877F-19A95EDEA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1" b="80817"/>
          <a:stretch/>
        </p:blipFill>
        <p:spPr>
          <a:xfrm>
            <a:off x="6190114" y="1273651"/>
            <a:ext cx="2155508" cy="834725"/>
          </a:xfrm>
          <a:prstGeom prst="rect">
            <a:avLst/>
          </a:prstGeom>
        </p:spPr>
      </p:pic>
      <p:pic>
        <p:nvPicPr>
          <p:cNvPr id="2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9744712-0CF0-8F52-3313-CE16A8D18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1" r="24998"/>
          <a:stretch/>
        </p:blipFill>
        <p:spPr>
          <a:xfrm>
            <a:off x="6190114" y="1273651"/>
            <a:ext cx="154546" cy="435133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96DDA86-C930-285D-F800-AB5A70820850}"/>
              </a:ext>
            </a:extLst>
          </p:cNvPr>
          <p:cNvSpPr/>
          <p:nvPr/>
        </p:nvSpPr>
        <p:spPr>
          <a:xfrm>
            <a:off x="6002748" y="1246266"/>
            <a:ext cx="2447925" cy="7387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81782-F7CC-3F96-F9AD-D1C4A3526FEE}"/>
              </a:ext>
            </a:extLst>
          </p:cNvPr>
          <p:cNvSpPr txBox="1"/>
          <p:nvPr/>
        </p:nvSpPr>
        <p:spPr>
          <a:xfrm>
            <a:off x="6344660" y="907712"/>
            <a:ext cx="181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Lasso Regression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F6557-C9E8-BFA1-96A5-A935FEEBFDFA}"/>
              </a:ext>
            </a:extLst>
          </p:cNvPr>
          <p:cNvSpPr txBox="1"/>
          <p:nvPr/>
        </p:nvSpPr>
        <p:spPr>
          <a:xfrm>
            <a:off x="1" y="6488668"/>
            <a:ext cx="407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black"/>
                </a:solidFill>
                <a:latin typeface="Calibri" panose="020F0502020204030204"/>
              </a:rPr>
              <a:t>Surampudi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2018, 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Li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2019</a:t>
            </a: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4E72D950-7A13-6360-F9D9-265491321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3705225"/>
            <a:ext cx="4989817" cy="27834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D67527-0C7D-83ED-C52E-A4BA3D7CFDE9}"/>
              </a:ext>
            </a:extLst>
          </p:cNvPr>
          <p:cNvSpPr txBox="1"/>
          <p:nvPr/>
        </p:nvSpPr>
        <p:spPr>
          <a:xfrm>
            <a:off x="7976545" y="2847442"/>
            <a:ext cx="3095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A: Structual Matrix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FC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Functional Conntectivity Matrix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Z: Predicted FC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755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 animBg="1"/>
      <p:bldP spid="11" grpId="0" animBg="1"/>
      <p:bldP spid="15" grpId="0"/>
      <p:bldP spid="22" grpId="0" animBg="1"/>
      <p:bldP spid="23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4B91-A07D-FA39-3471-1B727BEC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90743"/>
            <a:ext cx="10515600" cy="758825"/>
          </a:xfrm>
        </p:spPr>
        <p:txBody>
          <a:bodyPr/>
          <a:lstStyle/>
          <a:p>
            <a:r>
              <a:rPr lang="en-US"/>
              <a:t>M-GHN Architecture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C28514D-AD35-B6F6-689F-63418328A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4"/>
          <a:stretch/>
        </p:blipFill>
        <p:spPr>
          <a:xfrm>
            <a:off x="373627" y="1130710"/>
            <a:ext cx="2179074" cy="5515896"/>
          </a:xfr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50FE6D5-A94C-0578-9001-AC88DB572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58855"/>
          <a:stretch/>
        </p:blipFill>
        <p:spPr>
          <a:xfrm>
            <a:off x="2552701" y="1130710"/>
            <a:ext cx="2412589" cy="5515896"/>
          </a:xfrm>
          <a:prstGeom prst="rect">
            <a:avLst/>
          </a:prstGeom>
        </p:spPr>
      </p:pic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7C8F387-19E4-5852-3F7F-18F6D0B0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5" r="46344"/>
          <a:stretch/>
        </p:blipFill>
        <p:spPr>
          <a:xfrm>
            <a:off x="4965290" y="1130710"/>
            <a:ext cx="1396181" cy="55158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39B1BB-04E1-78B0-9CDC-1F48A85F4DC7}"/>
              </a:ext>
            </a:extLst>
          </p:cNvPr>
          <p:cNvSpPr/>
          <p:nvPr/>
        </p:nvSpPr>
        <p:spPr>
          <a:xfrm>
            <a:off x="1622629" y="4889705"/>
            <a:ext cx="825296" cy="4157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9B9A2-3B40-C06E-3496-5A844FFAE8A8}"/>
              </a:ext>
            </a:extLst>
          </p:cNvPr>
          <p:cNvCxnSpPr>
            <a:stCxn id="8" idx="4"/>
          </p:cNvCxnSpPr>
          <p:nvPr/>
        </p:nvCxnSpPr>
        <p:spPr>
          <a:xfrm flipH="1">
            <a:off x="2028825" y="5305425"/>
            <a:ext cx="6452" cy="50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B645C7-F704-22A4-1D4B-F251BA7F70BC}"/>
              </a:ext>
            </a:extLst>
          </p:cNvPr>
          <p:cNvSpPr txBox="1"/>
          <p:nvPr/>
        </p:nvSpPr>
        <p:spPr>
          <a:xfrm>
            <a:off x="1352550" y="5711620"/>
            <a:ext cx="1352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Laplacian Matrix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FE59B-E7AE-2E3F-FDA2-2E3462FB86BF}"/>
              </a:ext>
            </a:extLst>
          </p:cNvPr>
          <p:cNvSpPr txBox="1"/>
          <p:nvPr/>
        </p:nvSpPr>
        <p:spPr>
          <a:xfrm>
            <a:off x="-84649" y="2133045"/>
            <a:ext cx="3095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D: Degree Matrix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SC: Structural Conntectivity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3D082-EB05-7407-0690-069213293FD2}"/>
              </a:ext>
            </a:extLst>
          </p:cNvPr>
          <p:cNvSpPr txBox="1"/>
          <p:nvPr/>
        </p:nvSpPr>
        <p:spPr>
          <a:xfrm>
            <a:off x="3299950" y="849568"/>
            <a:ext cx="181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Heat Kernel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09A64E-9E71-9DB0-EC16-698F78057EF9}"/>
              </a:ext>
            </a:extLst>
          </p:cNvPr>
          <p:cNvSpPr txBox="1"/>
          <p:nvPr/>
        </p:nvSpPr>
        <p:spPr>
          <a:xfrm>
            <a:off x="4913365" y="849568"/>
            <a:ext cx="181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>
                <a:solidFill>
                  <a:prstClr val="black"/>
                </a:solidFill>
                <a:latin typeface="Calibri" panose="020F0502020204030204"/>
              </a:rPr>
              <a:t>GCN Models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1482D4C-B1B2-083E-2265-41FEC9148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7" r="22758"/>
          <a:stretch/>
        </p:blipFill>
        <p:spPr>
          <a:xfrm>
            <a:off x="6361471" y="1130710"/>
            <a:ext cx="2631971" cy="5515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074D8E-01F7-9597-7FBC-B62F8AD32ECA}"/>
              </a:ext>
            </a:extLst>
          </p:cNvPr>
          <p:cNvSpPr txBox="1"/>
          <p:nvPr/>
        </p:nvSpPr>
        <p:spPr>
          <a:xfrm>
            <a:off x="6909313" y="849568"/>
            <a:ext cx="181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>
                <a:solidFill>
                  <a:prstClr val="black"/>
                </a:solidFill>
                <a:latin typeface="Calibri" panose="020F0502020204030204"/>
              </a:rPr>
              <a:t>GCN Outputs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68CDA4-9D6F-6E9B-3D1B-DF33C1CAA127}"/>
              </a:ext>
            </a:extLst>
          </p:cNvPr>
          <p:cNvCxnSpPr/>
          <p:nvPr/>
        </p:nvCxnSpPr>
        <p:spPr>
          <a:xfrm flipV="1">
            <a:off x="7819257" y="1322029"/>
            <a:ext cx="0" cy="1103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176C499-FF48-302F-766B-A2387CCEB31A}"/>
              </a:ext>
            </a:extLst>
          </p:cNvPr>
          <p:cNvSpPr/>
          <p:nvPr/>
        </p:nvSpPr>
        <p:spPr>
          <a:xfrm>
            <a:off x="2843444" y="5005172"/>
            <a:ext cx="438150" cy="352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352245-B9E2-FD0E-31B3-5A4B1AE5D7F7}"/>
              </a:ext>
            </a:extLst>
          </p:cNvPr>
          <p:cNvSpPr/>
          <p:nvPr/>
        </p:nvSpPr>
        <p:spPr>
          <a:xfrm>
            <a:off x="2843444" y="2789411"/>
            <a:ext cx="409112" cy="352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541A46D-9871-E3AC-6B4A-5FFDFE55E6CB}"/>
              </a:ext>
            </a:extLst>
          </p:cNvPr>
          <p:cNvSpPr/>
          <p:nvPr/>
        </p:nvSpPr>
        <p:spPr>
          <a:xfrm>
            <a:off x="2861800" y="3721259"/>
            <a:ext cx="438150" cy="352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C52A28-1822-86C7-B87F-F4EB29D32346}"/>
              </a:ext>
            </a:extLst>
          </p:cNvPr>
          <p:cNvCxnSpPr/>
          <p:nvPr/>
        </p:nvCxnSpPr>
        <p:spPr>
          <a:xfrm flipH="1" flipV="1">
            <a:off x="2552701" y="1581150"/>
            <a:ext cx="600074" cy="12082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C0E2F6-1509-7ADE-77DD-0410DF87E931}"/>
              </a:ext>
            </a:extLst>
          </p:cNvPr>
          <p:cNvSpPr txBox="1"/>
          <p:nvPr/>
        </p:nvSpPr>
        <p:spPr>
          <a:xfrm>
            <a:off x="1461707" y="1322029"/>
            <a:ext cx="181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Scale Values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FFE080E-9505-9C68-7F2C-57D0500BF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1"/>
          <a:stretch/>
        </p:blipFill>
        <p:spPr>
          <a:xfrm>
            <a:off x="8993442" y="1130710"/>
            <a:ext cx="2539797" cy="551589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7DF46F7-7045-DD84-C825-1C3D981ADBB1}"/>
              </a:ext>
            </a:extLst>
          </p:cNvPr>
          <p:cNvSpPr/>
          <p:nvPr/>
        </p:nvSpPr>
        <p:spPr>
          <a:xfrm>
            <a:off x="10815482" y="3790950"/>
            <a:ext cx="552450" cy="4191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90D44D-51AA-D9D1-1891-B7A007B42B85}"/>
              </a:ext>
            </a:extLst>
          </p:cNvPr>
          <p:cNvSpPr txBox="1"/>
          <p:nvPr/>
        </p:nvSpPr>
        <p:spPr>
          <a:xfrm rot="5400000">
            <a:off x="11000120" y="3728194"/>
            <a:ext cx="135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>
                <a:solidFill>
                  <a:prstClr val="black"/>
                </a:solidFill>
                <a:latin typeface="Calibri" panose="020F0502020204030204"/>
              </a:rPr>
              <a:t>Correlation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83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3" grpId="0"/>
      <p:bldP spid="14" grpId="0"/>
      <p:bldP spid="16" grpId="0"/>
      <p:bldP spid="21" grpId="0" animBg="1"/>
      <p:bldP spid="22" grpId="0" animBg="1"/>
      <p:bldP spid="23" grpId="0" animBg="1"/>
      <p:bldP spid="26" grpId="0"/>
      <p:bldP spid="28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2F5BB-A9E5-57BB-999B-3B2DE4ED1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HCP Dataset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8EAF-1AC8-3205-6AEB-A47A6C62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700"/>
              <a:t>100 subjects of SC – FC paris from the HCP repository.</a:t>
            </a:r>
          </a:p>
          <a:p>
            <a:r>
              <a:rPr lang="en-US" sz="1700"/>
              <a:t>P</a:t>
            </a:r>
            <a:r>
              <a:rPr lang="en-US" sz="1700" b="0" i="0" u="none" strike="noStrike" baseline="0"/>
              <a:t>articipants underwent resting-state functional imaging (no task condition) with their eyes closed.</a:t>
            </a:r>
          </a:p>
          <a:p>
            <a:r>
              <a:rPr lang="en-US" sz="1700" b="0" i="0" u="none" strike="noStrike" baseline="0"/>
              <a:t>The blood oxygen level dependent (BOLD) time-series signal available for each participant has 1200 time points aggregated across 86 regions of interest (ROIs) as per the AAL brain atlas.</a:t>
            </a:r>
            <a:endParaRPr lang="en-US" sz="170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7649454-3286-039E-BF8F-97A7A2A1C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156" y="640080"/>
            <a:ext cx="6095999" cy="557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C1D96D-DB63-1C7E-7113-F0E3567BA84A}"/>
              </a:ext>
            </a:extLst>
          </p:cNvPr>
          <p:cNvSpPr txBox="1"/>
          <p:nvPr/>
        </p:nvSpPr>
        <p:spPr>
          <a:xfrm>
            <a:off x="1" y="6488668"/>
            <a:ext cx="43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black"/>
                </a:solidFill>
                <a:latin typeface="Calibri" panose="020F0502020204030204"/>
              </a:rPr>
              <a:t>Bullmore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2009, 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Dosenbach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3182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1D0B-7BFA-4222-D5ED-0030BE0C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r>
              <a:rPr lang="en-US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A9F1E-7AAB-553D-7152-BFABCEE91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624388"/>
          </a:xfrm>
        </p:spPr>
        <p:txBody>
          <a:bodyPr/>
          <a:lstStyle/>
          <a:p>
            <a:r>
              <a:rPr lang="en-US"/>
              <a:t>Three experimental settings</a:t>
            </a:r>
          </a:p>
          <a:p>
            <a:pPr lvl="1"/>
            <a:r>
              <a:rPr lang="en-US"/>
              <a:t>Randomly sampled 50 subjects (45 – training, 5 – validation), and remaining subjects used for testing.</a:t>
            </a:r>
          </a:p>
          <a:p>
            <a:pPr lvl="1"/>
            <a:r>
              <a:rPr lang="en-US"/>
              <a:t>Leave-one-out-crossvalidation</a:t>
            </a:r>
          </a:p>
          <a:p>
            <a:pPr lvl="1"/>
            <a:r>
              <a:rPr lang="en-US"/>
              <a:t>5-fold crossvalidation</a:t>
            </a:r>
          </a:p>
        </p:txBody>
      </p:sp>
    </p:spTree>
    <p:extLst>
      <p:ext uri="{BB962C8B-B14F-4D97-AF65-F5344CB8AC3E}">
        <p14:creationId xmlns:p14="http://schemas.microsoft.com/office/powerpoint/2010/main" val="31503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5FCB0-E7B2-280D-5454-0D4B88B1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Comparison of M-GHN with previous methods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871249-E4F9-ABEA-DD01-E0C44301A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algn="l"/>
            <a:r>
              <a:rPr lang="en-US" sz="1800" b="0" i="0" u="none" strike="noStrike" baseline="0">
                <a:latin typeface="NimbusRomNo9L-Regu"/>
              </a:rPr>
              <a:t>The Pearson correlation between the ground-truth FC and predicted FC of test subjects.</a:t>
            </a:r>
            <a:endParaRPr lang="en-US" sz="220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F77434E-06A8-1D09-006D-C8AF3EF5E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2807208"/>
            <a:ext cx="6903720" cy="32205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E89A2AD-5FA1-7FE1-F018-03C680DC538C}"/>
              </a:ext>
            </a:extLst>
          </p:cNvPr>
          <p:cNvSpPr/>
          <p:nvPr/>
        </p:nvSpPr>
        <p:spPr>
          <a:xfrm>
            <a:off x="4857749" y="3124201"/>
            <a:ext cx="4600575" cy="4381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F99FCE-7411-B907-C073-B9C5128C832D}"/>
              </a:ext>
            </a:extLst>
          </p:cNvPr>
          <p:cNvCxnSpPr/>
          <p:nvPr/>
        </p:nvCxnSpPr>
        <p:spPr>
          <a:xfrm flipV="1">
            <a:off x="8458200" y="2247900"/>
            <a:ext cx="266700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7B4B83-7086-C4FB-5A74-33DAFDB7A910}"/>
              </a:ext>
            </a:extLst>
          </p:cNvPr>
          <p:cNvSpPr txBox="1"/>
          <p:nvPr/>
        </p:nvSpPr>
        <p:spPr>
          <a:xfrm>
            <a:off x="6893718" y="1679215"/>
            <a:ext cx="3662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Add noise to input SCs during training while correct SCs in testing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6A82AC-FBAD-A2D1-9A09-50E49E594B90}"/>
              </a:ext>
            </a:extLst>
          </p:cNvPr>
          <p:cNvSpPr/>
          <p:nvPr/>
        </p:nvSpPr>
        <p:spPr>
          <a:xfrm>
            <a:off x="5934075" y="4198429"/>
            <a:ext cx="1724025" cy="4381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536419-1C02-4E34-380D-253E99B4672A}"/>
              </a:ext>
            </a:extLst>
          </p:cNvPr>
          <p:cNvCxnSpPr>
            <a:stCxn id="10" idx="2"/>
          </p:cNvCxnSpPr>
          <p:nvPr/>
        </p:nvCxnSpPr>
        <p:spPr>
          <a:xfrm flipH="1">
            <a:off x="4059936" y="4417504"/>
            <a:ext cx="1874139" cy="383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5CA268-6CAF-6E9D-04CC-01463FCD12BC}"/>
              </a:ext>
            </a:extLst>
          </p:cNvPr>
          <p:cNvSpPr txBox="1"/>
          <p:nvPr/>
        </p:nvSpPr>
        <p:spPr>
          <a:xfrm>
            <a:off x="1192909" y="4797475"/>
            <a:ext cx="3662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Multi-layer perceptron as encoder-decoder model.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5F5F36-A6E5-5F92-C31E-96D35561EE3A}"/>
              </a:ext>
            </a:extLst>
          </p:cNvPr>
          <p:cNvSpPr/>
          <p:nvPr/>
        </p:nvSpPr>
        <p:spPr>
          <a:xfrm>
            <a:off x="8086725" y="4530775"/>
            <a:ext cx="590550" cy="438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1AF76E-8B7D-8BE7-4C77-EDFEA9504CA9}"/>
              </a:ext>
            </a:extLst>
          </p:cNvPr>
          <p:cNvSpPr/>
          <p:nvPr/>
        </p:nvSpPr>
        <p:spPr>
          <a:xfrm>
            <a:off x="8344281" y="3833203"/>
            <a:ext cx="590550" cy="438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290C4-4213-5246-B8B6-B45F9C951C2A}"/>
              </a:ext>
            </a:extLst>
          </p:cNvPr>
          <p:cNvSpPr/>
          <p:nvPr/>
        </p:nvSpPr>
        <p:spPr>
          <a:xfrm>
            <a:off x="7724775" y="4280878"/>
            <a:ext cx="590550" cy="259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33B829-7B42-51C0-8262-A30E396DD583}"/>
              </a:ext>
            </a:extLst>
          </p:cNvPr>
          <p:cNvSpPr/>
          <p:nvPr/>
        </p:nvSpPr>
        <p:spPr>
          <a:xfrm>
            <a:off x="7248525" y="4959400"/>
            <a:ext cx="590550" cy="289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B91BC6-A12C-A067-3A06-57FE0FF0E21B}"/>
              </a:ext>
            </a:extLst>
          </p:cNvPr>
          <p:cNvSpPr/>
          <p:nvPr/>
        </p:nvSpPr>
        <p:spPr>
          <a:xfrm>
            <a:off x="7400925" y="3592831"/>
            <a:ext cx="323850" cy="259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35166E-F1F6-847F-2480-C565679E23FE}"/>
              </a:ext>
            </a:extLst>
          </p:cNvPr>
          <p:cNvSpPr/>
          <p:nvPr/>
        </p:nvSpPr>
        <p:spPr>
          <a:xfrm>
            <a:off x="6453188" y="4895050"/>
            <a:ext cx="857253" cy="31325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02129B-F2F6-0CB4-583F-4068A60462CC}"/>
              </a:ext>
            </a:extLst>
          </p:cNvPr>
          <p:cNvCxnSpPr/>
          <p:nvPr/>
        </p:nvCxnSpPr>
        <p:spPr>
          <a:xfrm flipH="1">
            <a:off x="4169472" y="5104351"/>
            <a:ext cx="2281240" cy="923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30E79CD-914D-B162-35F9-64A18CC6D7B1}"/>
              </a:ext>
            </a:extLst>
          </p:cNvPr>
          <p:cNvSpPr txBox="1"/>
          <p:nvPr/>
        </p:nvSpPr>
        <p:spPr>
          <a:xfrm>
            <a:off x="1192909" y="5958645"/>
            <a:ext cx="366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black"/>
                </a:solidFill>
                <a:latin typeface="Calibri" panose="020F0502020204030204"/>
              </a:rPr>
              <a:t>GNNs (GCN + GTN)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095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 animBg="1"/>
      <p:bldP spid="13" grpId="0"/>
      <p:bldP spid="10" grpId="0" animBg="1"/>
      <p:bldP spid="16" grpId="0"/>
      <p:bldP spid="23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065B-3036-B0A1-9693-BA8B7DF8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755751"/>
          </a:xfrm>
        </p:spPr>
        <p:txBody>
          <a:bodyPr/>
          <a:lstStyle/>
          <a:p>
            <a:r>
              <a:rPr lang="en-US"/>
              <a:t>Results: Randomly sampled experiment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34B9B79-0A5C-6EF1-B753-132F14249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6" y="1455174"/>
            <a:ext cx="11277600" cy="4704979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234A7FC-9F7D-A2A1-4B3E-E058C2E87C58}"/>
              </a:ext>
            </a:extLst>
          </p:cNvPr>
          <p:cNvSpPr/>
          <p:nvPr/>
        </p:nvSpPr>
        <p:spPr>
          <a:xfrm>
            <a:off x="1053588" y="5004005"/>
            <a:ext cx="816077" cy="23474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0A8FFA-FA24-08CD-B4E1-B729F9EE80F4}"/>
              </a:ext>
            </a:extLst>
          </p:cNvPr>
          <p:cNvSpPr/>
          <p:nvPr/>
        </p:nvSpPr>
        <p:spPr>
          <a:xfrm>
            <a:off x="1053587" y="5210175"/>
            <a:ext cx="1632463" cy="2347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EBEF55-F62E-7F7C-0D12-BA0BB0BA07E1}"/>
              </a:ext>
            </a:extLst>
          </p:cNvPr>
          <p:cNvSpPr/>
          <p:nvPr/>
        </p:nvSpPr>
        <p:spPr>
          <a:xfrm>
            <a:off x="1053586" y="5402826"/>
            <a:ext cx="816077" cy="23474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6FED6A46-AA3F-F855-3E34-C008AED31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2" y="1495425"/>
            <a:ext cx="10987318" cy="4619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8065B-3036-B0A1-9693-BA8B7DF8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755751"/>
          </a:xfrm>
        </p:spPr>
        <p:txBody>
          <a:bodyPr/>
          <a:lstStyle/>
          <a:p>
            <a:r>
              <a:rPr lang="en-US"/>
              <a:t>Results: LOOCV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34A7FC-9F7D-A2A1-4B3E-E058C2E87C58}"/>
              </a:ext>
            </a:extLst>
          </p:cNvPr>
          <p:cNvSpPr/>
          <p:nvPr/>
        </p:nvSpPr>
        <p:spPr>
          <a:xfrm>
            <a:off x="1053588" y="5004005"/>
            <a:ext cx="816077" cy="23474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0A8FFA-FA24-08CD-B4E1-B729F9EE80F4}"/>
              </a:ext>
            </a:extLst>
          </p:cNvPr>
          <p:cNvSpPr/>
          <p:nvPr/>
        </p:nvSpPr>
        <p:spPr>
          <a:xfrm>
            <a:off x="1053587" y="5210175"/>
            <a:ext cx="1632463" cy="2347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EBEF55-F62E-7F7C-0D12-BA0BB0BA07E1}"/>
              </a:ext>
            </a:extLst>
          </p:cNvPr>
          <p:cNvSpPr/>
          <p:nvPr/>
        </p:nvSpPr>
        <p:spPr>
          <a:xfrm>
            <a:off x="1053586" y="5402826"/>
            <a:ext cx="816077" cy="23474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8645F04-B7A8-4CA1-9FBE-8EA602CC7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1"/>
          <a:stretch/>
        </p:blipFill>
        <p:spPr>
          <a:xfrm>
            <a:off x="162233" y="2458986"/>
            <a:ext cx="2981018" cy="3274142"/>
          </a:xfrm>
        </p:spPr>
      </p:pic>
      <p:pic>
        <p:nvPicPr>
          <p:cNvPr id="6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BCA8FC1-6F1C-9F86-0BDE-E3793A2FC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r="50000"/>
          <a:stretch/>
        </p:blipFill>
        <p:spPr>
          <a:xfrm>
            <a:off x="3143251" y="2458986"/>
            <a:ext cx="2952749" cy="3274142"/>
          </a:xfrm>
          <a:prstGeom prst="rect">
            <a:avLst/>
          </a:prstGeom>
        </p:spPr>
      </p:pic>
      <p:pic>
        <p:nvPicPr>
          <p:cNvPr id="7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E95BA7-7853-570E-54F4-639B7130E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119"/>
          <a:stretch/>
        </p:blipFill>
        <p:spPr>
          <a:xfrm>
            <a:off x="6096001" y="2458986"/>
            <a:ext cx="2952750" cy="3274142"/>
          </a:xfrm>
          <a:prstGeom prst="rect">
            <a:avLst/>
          </a:prstGeom>
        </p:spPr>
      </p:pic>
      <p:pic>
        <p:nvPicPr>
          <p:cNvPr id="8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CD788B5-F966-935F-25FE-9AD494ED5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1"/>
          <a:stretch/>
        </p:blipFill>
        <p:spPr>
          <a:xfrm>
            <a:off x="9048751" y="2458986"/>
            <a:ext cx="2981016" cy="32741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CDFC58-AEC9-22AF-8076-9863F7472604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flipV="1">
            <a:off x="1652742" y="1619250"/>
            <a:ext cx="1" cy="839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F558B9-6FDF-C098-8BF1-F45876FE624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619626" y="1619250"/>
            <a:ext cx="1266824" cy="839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137C93-304C-2C07-8568-76596641696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791200" y="1619250"/>
            <a:ext cx="1781176" cy="839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C2E657-E1EB-2D5E-56C6-7B55CC25C82C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791200" y="1619250"/>
            <a:ext cx="4748059" cy="839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873FA1-020E-14A1-72D7-2EC12FD44825}"/>
              </a:ext>
            </a:extLst>
          </p:cNvPr>
          <p:cNvSpPr txBox="1"/>
          <p:nvPr/>
        </p:nvSpPr>
        <p:spPr>
          <a:xfrm>
            <a:off x="3674346" y="1249918"/>
            <a:ext cx="42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/>
              <a:t>mean of the predicted FCs of each model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5E3976-3739-2F47-1ECE-1FAE37B4C573}"/>
              </a:ext>
            </a:extLst>
          </p:cNvPr>
          <p:cNvSpPr txBox="1"/>
          <p:nvPr/>
        </p:nvSpPr>
        <p:spPr>
          <a:xfrm>
            <a:off x="162234" y="1249918"/>
            <a:ext cx="2981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/>
              <a:t>mean of the test FCs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AABF73F-FEB8-B091-1B12-CAE238D4EA17}"/>
              </a:ext>
            </a:extLst>
          </p:cNvPr>
          <p:cNvSpPr txBox="1">
            <a:spLocks/>
          </p:cNvSpPr>
          <p:nvPr/>
        </p:nvSpPr>
        <p:spPr>
          <a:xfrm>
            <a:off x="162233" y="142876"/>
            <a:ext cx="119624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Qualitative Analysis: Functional Connectivity matrices (FCs).</a:t>
            </a:r>
          </a:p>
        </p:txBody>
      </p:sp>
    </p:spTree>
    <p:extLst>
      <p:ext uri="{BB962C8B-B14F-4D97-AF65-F5344CB8AC3E}">
        <p14:creationId xmlns:p14="http://schemas.microsoft.com/office/powerpoint/2010/main" val="152812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AABF73F-FEB8-B091-1B12-CAE238D4EA17}"/>
              </a:ext>
            </a:extLst>
          </p:cNvPr>
          <p:cNvSpPr txBox="1">
            <a:spLocks/>
          </p:cNvSpPr>
          <p:nvPr/>
        </p:nvSpPr>
        <p:spPr>
          <a:xfrm>
            <a:off x="162233" y="142876"/>
            <a:ext cx="119624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Qualitative Analysis: Functional Connectivity Networks.</a:t>
            </a:r>
          </a:p>
        </p:txBody>
      </p:sp>
      <p:pic>
        <p:nvPicPr>
          <p:cNvPr id="12" name="Content Placeholder 11" descr="A picture containing indoor, colorful, thread, different&#10;&#10;Description automatically generated">
            <a:extLst>
              <a:ext uri="{FF2B5EF4-FFF2-40B4-BE49-F238E27FC236}">
                <a16:creationId xmlns:a16="http://schemas.microsoft.com/office/drawing/2014/main" id="{7B978214-E953-B792-A1F6-D37F3747C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56"/>
          <a:stretch/>
        </p:blipFill>
        <p:spPr>
          <a:xfrm>
            <a:off x="657225" y="2486025"/>
            <a:ext cx="2724150" cy="3629025"/>
          </a:xfrm>
        </p:spPr>
      </p:pic>
      <p:pic>
        <p:nvPicPr>
          <p:cNvPr id="18" name="Content Placeholder 11" descr="A picture containing indoor, colorful, thread, different&#10;&#10;Description automatically generated">
            <a:extLst>
              <a:ext uri="{FF2B5EF4-FFF2-40B4-BE49-F238E27FC236}">
                <a16:creationId xmlns:a16="http://schemas.microsoft.com/office/drawing/2014/main" id="{1C0F6B9D-C87D-4F38-B847-A2E91823A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4" r="49912"/>
          <a:stretch/>
        </p:blipFill>
        <p:spPr>
          <a:xfrm>
            <a:off x="3381375" y="2486025"/>
            <a:ext cx="2724150" cy="3629025"/>
          </a:xfrm>
          <a:prstGeom prst="rect">
            <a:avLst/>
          </a:prstGeom>
        </p:spPr>
      </p:pic>
      <p:pic>
        <p:nvPicPr>
          <p:cNvPr id="19" name="Content Placeholder 11" descr="A picture containing indoor, colorful, thread, different&#10;&#10;Description automatically generated">
            <a:extLst>
              <a:ext uri="{FF2B5EF4-FFF2-40B4-BE49-F238E27FC236}">
                <a16:creationId xmlns:a16="http://schemas.microsoft.com/office/drawing/2014/main" id="{F63ACB34-7AF2-8F6A-D352-4412634B4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4869"/>
          <a:stretch/>
        </p:blipFill>
        <p:spPr>
          <a:xfrm>
            <a:off x="6096000" y="2486025"/>
            <a:ext cx="2733676" cy="3629025"/>
          </a:xfrm>
          <a:prstGeom prst="rect">
            <a:avLst/>
          </a:prstGeom>
        </p:spPr>
      </p:pic>
      <p:pic>
        <p:nvPicPr>
          <p:cNvPr id="21" name="Content Placeholder 11" descr="A picture containing indoor, colorful, thread, different&#10;&#10;Description automatically generated">
            <a:extLst>
              <a:ext uri="{FF2B5EF4-FFF2-40B4-BE49-F238E27FC236}">
                <a16:creationId xmlns:a16="http://schemas.microsoft.com/office/drawing/2014/main" id="{2384DA7F-D83E-8884-1E9D-94FF85686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6"/>
          <a:stretch/>
        </p:blipFill>
        <p:spPr>
          <a:xfrm>
            <a:off x="8810623" y="2486025"/>
            <a:ext cx="2724151" cy="36290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E38A35-D597-2777-F16C-0E8AF03D7278}"/>
              </a:ext>
            </a:extLst>
          </p:cNvPr>
          <p:cNvCxnSpPr>
            <a:stCxn id="12" idx="0"/>
          </p:cNvCxnSpPr>
          <p:nvPr/>
        </p:nvCxnSpPr>
        <p:spPr>
          <a:xfrm flipV="1">
            <a:off x="2019300" y="1724025"/>
            <a:ext cx="3695700" cy="76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DCE004-8C92-CF50-F04A-BAC3704A8FDD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743450" y="1724025"/>
            <a:ext cx="904875" cy="76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305CDD-5076-D126-77F4-917EF3AC616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5648325" y="1724025"/>
            <a:ext cx="1814513" cy="76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E2B585-C060-9414-7AC8-4135E851D1FC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648325" y="1724025"/>
            <a:ext cx="4524374" cy="76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FAE345-1169-97E3-C1E6-D2851A66A360}"/>
              </a:ext>
            </a:extLst>
          </p:cNvPr>
          <p:cNvSpPr txBox="1"/>
          <p:nvPr/>
        </p:nvSpPr>
        <p:spPr>
          <a:xfrm>
            <a:off x="3531471" y="1105585"/>
            <a:ext cx="423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/>
              <a:t>Each color indicates the nodes in that particular community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48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E2F1-EDBB-100A-BF27-6B5477DE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15C97-A94D-DECC-2CBD-EF55531E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>
                <a:latin typeface="NimbusRomNo9L-Regu"/>
              </a:rPr>
              <a:t>W</a:t>
            </a:r>
            <a:r>
              <a:rPr lang="en-US" sz="1800" b="0" i="0" u="none" strike="noStrike" baseline="0">
                <a:latin typeface="NimbusRomNo9L-Regu"/>
              </a:rPr>
              <a:t>e adopt the representation of the graph signal in terms of graph heat kernel.</a:t>
            </a:r>
          </a:p>
          <a:p>
            <a:pPr algn="l"/>
            <a:r>
              <a:rPr lang="en-US" sz="1800">
                <a:latin typeface="NimbusRomNo9L-Regu"/>
              </a:rPr>
              <a:t>T</a:t>
            </a:r>
            <a:r>
              <a:rPr lang="en-US" sz="1800" b="0" i="0" u="none" strike="noStrike" baseline="0">
                <a:latin typeface="NimbusRomNo9L-Regu"/>
              </a:rPr>
              <a:t>he proposed M-GHN method is grounded in the theory of the reaction-diffusion process in the cognitive domain.</a:t>
            </a:r>
          </a:p>
          <a:p>
            <a:pPr algn="l"/>
            <a:r>
              <a:rPr lang="en-US" sz="1800">
                <a:latin typeface="NimbusRomNo9L-Regu"/>
              </a:rPr>
              <a:t>P</a:t>
            </a:r>
            <a:r>
              <a:rPr lang="en-US" sz="1800" b="0" i="0" u="none" strike="noStrike" baseline="0">
                <a:latin typeface="NimbusRomNo9L-Regu"/>
              </a:rPr>
              <a:t>roposed M-GHN model displays superior performance as compared to baseline models such as GCN Encoder-Decoder, MKL model, and previous state-of-the-art methods.</a:t>
            </a:r>
          </a:p>
          <a:p>
            <a:pPr algn="l"/>
            <a:r>
              <a:rPr lang="en-US" sz="1800">
                <a:latin typeface="NimbusRomNo9L-Regu"/>
              </a:rPr>
              <a:t>T</a:t>
            </a:r>
            <a:r>
              <a:rPr lang="en-US" sz="1800" b="0" i="0" u="none" strike="noStrike" baseline="0">
                <a:latin typeface="NimbusRomNo9L-Regu"/>
              </a:rPr>
              <a:t>he M-GHN model is easily scalable to any brain parcellation (for example, Gordon Atlas with 333 </a:t>
            </a:r>
            <a:r>
              <a:rPr lang="en-US" sz="1800" b="0" i="0" u="none" strike="noStrike" baseline="0">
                <a:latin typeface="CMSY10"/>
              </a:rPr>
              <a:t>× </a:t>
            </a:r>
            <a:r>
              <a:rPr lang="en-US" sz="1800" b="0" i="0" u="none" strike="noStrike" baseline="0">
                <a:latin typeface="NimbusRomNo9L-Regu"/>
              </a:rPr>
              <a:t>333, Glasser Atlas with 360 </a:t>
            </a:r>
            <a:r>
              <a:rPr lang="en-US" sz="1800" b="0" i="0" u="none" strike="noStrike" baseline="0">
                <a:latin typeface="CMSY10"/>
              </a:rPr>
              <a:t>× </a:t>
            </a:r>
            <a:r>
              <a:rPr lang="en-US" sz="1800" b="0" i="0" u="none" strike="noStrike" baseline="0">
                <a:latin typeface="NimbusRomNo9L-Regu"/>
              </a:rPr>
              <a:t>360 parcellations).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Also, the MGHN model requires learning of 51,772 parameters (7 scales: 7x7396) that is comparatively lower than learning 118,336 parameters in the MKL framework (16 scales: 16x7396).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Further, the proposed framework is inherently scalable to more diffusion scales, more hidden layers in the GHNs, and can potentially be used for transfer learning on other datasets.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ADD8E-723A-3313-8EDD-FBA458FE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Introduction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362E-AA94-8A7A-80D6-A728C935F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741932"/>
          </a:xfrm>
        </p:spPr>
        <p:txBody>
          <a:bodyPr anchor="ctr">
            <a:normAutofit lnSpcReduction="10000"/>
          </a:bodyPr>
          <a:lstStyle/>
          <a:p>
            <a:r>
              <a:rPr lang="en-US" sz="1500" b="0" i="0" u="none" strike="noStrike" baseline="0">
                <a:latin typeface="NimbusRomNo9L-Regu"/>
              </a:rPr>
              <a:t>The human brain’s structural topology is estimated from </a:t>
            </a:r>
            <a:r>
              <a:rPr lang="en-US" sz="1500" b="1" i="0" u="none" strike="noStrike" baseline="0">
                <a:latin typeface="NimbusRomNo9L-Regu"/>
              </a:rPr>
              <a:t>diffusion tensor images (DTI) </a:t>
            </a:r>
            <a:r>
              <a:rPr lang="en-US" sz="1500" b="0" i="0" u="none" strike="noStrike" baseline="0">
                <a:latin typeface="NimbusRomNo9L-Regu"/>
              </a:rPr>
              <a:t>to derive the </a:t>
            </a:r>
            <a:r>
              <a:rPr lang="en-US" sz="1500" b="1" i="0" u="none" strike="noStrike" baseline="0">
                <a:latin typeface="NimbusRomNo9L-Regu"/>
              </a:rPr>
              <a:t>structural connectivity (SC) </a:t>
            </a:r>
            <a:r>
              <a:rPr lang="en-US" sz="1500" b="0" i="0" u="none" strike="noStrike" baseline="0">
                <a:latin typeface="NimbusRomNo9L-Regu"/>
              </a:rPr>
              <a:t>matrix that summarizes the </a:t>
            </a:r>
            <a:r>
              <a:rPr lang="en-US" sz="1500" b="1" i="0" u="none" strike="noStrike" baseline="0">
                <a:latin typeface="NimbusRomNo9L-Regu"/>
              </a:rPr>
              <a:t>fiber connectivity density among the brain regions</a:t>
            </a:r>
            <a:r>
              <a:rPr lang="en-US" sz="1500" b="0" i="0" u="none" strike="noStrike" baseline="0">
                <a:latin typeface="NimbusRomNo9L-Regu"/>
              </a:rPr>
              <a:t>.</a:t>
            </a:r>
          </a:p>
          <a:p>
            <a:r>
              <a:rPr lang="en-US" sz="1500" b="1">
                <a:latin typeface="NimbusRomNo9L-Regu"/>
              </a:rPr>
              <a:t>F</a:t>
            </a:r>
            <a:r>
              <a:rPr lang="en-US" sz="1500" b="1" i="0" u="none" strike="noStrike" baseline="0">
                <a:latin typeface="NimbusRomNo9L-Regu"/>
              </a:rPr>
              <a:t>unctional connectivity (FC)</a:t>
            </a:r>
            <a:r>
              <a:rPr lang="en-US" sz="1500" b="0" i="0" u="none" strike="noStrike" baseline="0">
                <a:latin typeface="NimbusRomNo9L-Regu"/>
              </a:rPr>
              <a:t> among these regions is estimated by computing the </a:t>
            </a:r>
            <a:r>
              <a:rPr lang="en-US" sz="1500" b="1" i="0" u="none" strike="noStrike" baseline="0">
                <a:latin typeface="NimbusRomNo9L-Regu"/>
              </a:rPr>
              <a:t>correlation coefficient (usually Pearson) </a:t>
            </a:r>
            <a:r>
              <a:rPr lang="en-US" sz="1500" b="0" i="0" u="none" strike="noStrike" baseline="0">
                <a:latin typeface="NimbusRomNo9L-Regu"/>
              </a:rPr>
              <a:t>of the respective time-varying resting-state functional magnetic resonance imaging (rsfMRI) signals.</a:t>
            </a:r>
            <a:endParaRPr lang="en-US" sz="150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05ABC3-DD9D-5BEB-DB10-2F93745C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6" y="2199132"/>
            <a:ext cx="5392208" cy="410208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2B0C0B3-88D5-FCDC-6B25-1988B2533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81" y="2386584"/>
            <a:ext cx="5447071" cy="4014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90F5E7-C907-6E91-0CC0-97CF3EBAFD82}"/>
              </a:ext>
            </a:extLst>
          </p:cNvPr>
          <p:cNvSpPr txBox="1"/>
          <p:nvPr/>
        </p:nvSpPr>
        <p:spPr>
          <a:xfrm>
            <a:off x="-1" y="6488668"/>
            <a:ext cx="5876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464646"/>
                </a:solidFill>
                <a:effectLst/>
                <a:latin typeface="Arial" panose="020B0604020202020204" pitchFamily="34" charset="0"/>
              </a:rPr>
              <a:t>Hagmann</a:t>
            </a:r>
            <a:r>
              <a:rPr lang="en-US" noProof="0">
                <a:solidFill>
                  <a:prstClr val="black"/>
                </a:solidFill>
                <a:latin typeface="Calibri" panose="020F0502020204030204"/>
              </a:rPr>
              <a:t> et al. 2007, Milano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1410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8929B-E7C5-96DE-BBD4-9FDB5DB53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Why SC-FC mapping is important?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71C86-3FE3-2309-5572-F212FE015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700" b="0" i="0" u="none" strike="noStrike" baseline="0">
                <a:latin typeface="NimbusRomNo9L-Regu"/>
              </a:rPr>
              <a:t>We can identify the biomarkers that underlie any deviation from the expected FC based on the SC in various diseases such </a:t>
            </a:r>
            <a:r>
              <a:rPr lang="pt-BR" sz="1700" b="0" i="0" u="none" strike="noStrike" baseline="0">
                <a:latin typeface="NimbusRomNo9L-Regu"/>
              </a:rPr>
              <a:t>as Autism Spectrum Disorder (ASD), Dementia, etc,.</a:t>
            </a:r>
          </a:p>
          <a:p>
            <a:r>
              <a:rPr lang="en-US" sz="1700" b="0" i="0" u="none" strike="noStrike" baseline="0">
                <a:latin typeface="NimbusRomNo9L-Regu"/>
              </a:rPr>
              <a:t>Helpful to characterize the functional recovery patterns resulting from therapy comparing the FC observed with the predicted FC based on healthy structural topology.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6AACD1D-A62B-AC03-568C-31A3B4AE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61" y="1198159"/>
            <a:ext cx="7619999" cy="490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D600BE-EE48-B536-4901-DA82392713AE}"/>
              </a:ext>
            </a:extLst>
          </p:cNvPr>
          <p:cNvSpPr txBox="1"/>
          <p:nvPr/>
        </p:nvSpPr>
        <p:spPr>
          <a:xfrm>
            <a:off x="-1" y="6488668"/>
            <a:ext cx="2123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srgbClr val="464646"/>
                </a:solidFill>
                <a:latin typeface="Arial" panose="020B0604020202020204" pitchFamily="34" charset="0"/>
              </a:rPr>
              <a:t>Synder</a:t>
            </a:r>
            <a:r>
              <a:rPr lang="en-US" noProof="0">
                <a:solidFill>
                  <a:prstClr val="black"/>
                </a:solidFill>
                <a:latin typeface="Calibri" panose="020F0502020204030204"/>
              </a:rPr>
              <a:t> et al. 2018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09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4B2E-FFD9-7B5C-0E71-FB87005D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/>
              <a:t>Three popular SC-FC mapping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ADE7-86B6-03DF-8668-BF38EC334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Whole Brain Modeling of SC-FC</a:t>
            </a:r>
          </a:p>
          <a:p>
            <a:r>
              <a:rPr lang="en-US"/>
              <a:t>Graph-theoretic Modeling using Linear Models</a:t>
            </a:r>
          </a:p>
          <a:p>
            <a:r>
              <a:rPr lang="en-US"/>
              <a:t>Deep Learning Models for SC-FC Mapping</a:t>
            </a:r>
          </a:p>
        </p:txBody>
      </p:sp>
    </p:spTree>
    <p:extLst>
      <p:ext uri="{BB962C8B-B14F-4D97-AF65-F5344CB8AC3E}">
        <p14:creationId xmlns:p14="http://schemas.microsoft.com/office/powerpoint/2010/main" val="197279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EE24-D065-6963-5B84-17CDE502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74" y="99654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/>
              <a:t>Whole Brain Modeling of SC-FC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7B172-68BA-478F-224A-0AB9FFB5E171}"/>
              </a:ext>
            </a:extLst>
          </p:cNvPr>
          <p:cNvSpPr txBox="1"/>
          <p:nvPr/>
        </p:nvSpPr>
        <p:spPr>
          <a:xfrm>
            <a:off x="-1" y="6488668"/>
            <a:ext cx="5876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Honey</a:t>
            </a:r>
            <a:r>
              <a:rPr lang="en-US" noProof="0">
                <a:solidFill>
                  <a:prstClr val="black"/>
                </a:solidFill>
                <a:latin typeface="Calibri" panose="020F0502020204030204"/>
              </a:rPr>
              <a:t> et al. 2009, Deco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2013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358FCC5-DAA3-8EA4-4984-719B0BF51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4" y="947422"/>
            <a:ext cx="8839966" cy="3612193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E034CF-201C-DB91-CB4E-FFA0C912F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1" y="2576052"/>
            <a:ext cx="7826478" cy="382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0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EE24-D065-6963-5B84-17CDE502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74" y="99654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/>
              <a:t>Graph-theoretic Modeling using Linear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7B172-68BA-478F-224A-0AB9FFB5E171}"/>
              </a:ext>
            </a:extLst>
          </p:cNvPr>
          <p:cNvSpPr txBox="1"/>
          <p:nvPr/>
        </p:nvSpPr>
        <p:spPr>
          <a:xfrm>
            <a:off x="0" y="6488668"/>
            <a:ext cx="5876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black"/>
                </a:solidFill>
                <a:latin typeface="Calibri" panose="020F0502020204030204"/>
              </a:rPr>
              <a:t>Abdelnour et al. 2016, Surampudi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E1E1006-53E2-5B16-117F-6C3FA539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" y="956120"/>
            <a:ext cx="7776015" cy="4294305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673A284-B43A-1BCA-7856-71B33AEF1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45" y="2362792"/>
            <a:ext cx="8936222" cy="4125876"/>
          </a:xfrm>
        </p:spPr>
      </p:pic>
    </p:spTree>
    <p:extLst>
      <p:ext uri="{BB962C8B-B14F-4D97-AF65-F5344CB8AC3E}">
        <p14:creationId xmlns:p14="http://schemas.microsoft.com/office/powerpoint/2010/main" val="146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EE24-D065-6963-5B84-17CDE502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74" y="99654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/>
              <a:t>Deep Learning Models for SC-FC Mapping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30D91C-7B02-AEF0-6414-FF74B272C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4" y="1023374"/>
            <a:ext cx="9594639" cy="4351338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C72E4A4-D4B5-3B49-A9C7-9C77A6D28C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96"/>
          <a:stretch/>
        </p:blipFill>
        <p:spPr>
          <a:xfrm>
            <a:off x="4391025" y="2743200"/>
            <a:ext cx="7005999" cy="4015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37B172-68BA-478F-224A-0AB9FFB5E171}"/>
              </a:ext>
            </a:extLst>
          </p:cNvPr>
          <p:cNvSpPr txBox="1"/>
          <p:nvPr/>
        </p:nvSpPr>
        <p:spPr>
          <a:xfrm>
            <a:off x="0" y="6488668"/>
            <a:ext cx="280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Li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2019, Ji et al. 2021</a:t>
            </a:r>
          </a:p>
        </p:txBody>
      </p:sp>
    </p:spTree>
    <p:extLst>
      <p:ext uri="{BB962C8B-B14F-4D97-AF65-F5344CB8AC3E}">
        <p14:creationId xmlns:p14="http://schemas.microsoft.com/office/powerpoint/2010/main" val="351482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FCEA-E643-9B0D-3A3D-B5D7F757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Why Graph Convolutional Networks (GCNs)?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4A51-4EB4-EF28-3C64-CF4051A34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Graphs are a super general representation of data with intrinsic structure.</a:t>
            </a:r>
          </a:p>
          <a:p>
            <a:r>
              <a:rPr lang="en-US" sz="1800"/>
              <a:t>We can represent brain graphs from functional medical imaging, social networks, point clouds, and even molecules and proteins.</a:t>
            </a:r>
          </a:p>
          <a:p>
            <a:endParaRPr lang="en-US" sz="1800"/>
          </a:p>
        </p:txBody>
      </p:sp>
      <p:pic>
        <p:nvPicPr>
          <p:cNvPr id="5" name="Picture 4" descr="Table, calendar&#10;&#10;Description automatically generated with medium confidence">
            <a:extLst>
              <a:ext uri="{FF2B5EF4-FFF2-40B4-BE49-F238E27FC236}">
                <a16:creationId xmlns:a16="http://schemas.microsoft.com/office/drawing/2014/main" id="{DD29B6C4-D246-B20C-661C-EAD1E9874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30" y="2734056"/>
            <a:ext cx="8602132" cy="3483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2101D7-B04F-DB0D-737A-A6CD6B2D1A10}"/>
              </a:ext>
            </a:extLst>
          </p:cNvPr>
          <p:cNvSpPr txBox="1"/>
          <p:nvPr/>
        </p:nvSpPr>
        <p:spPr>
          <a:xfrm>
            <a:off x="0" y="6488668"/>
            <a:ext cx="280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Kipf et al. 2016</a:t>
            </a:r>
          </a:p>
        </p:txBody>
      </p:sp>
    </p:spTree>
    <p:extLst>
      <p:ext uri="{BB962C8B-B14F-4D97-AF65-F5344CB8AC3E}">
        <p14:creationId xmlns:p14="http://schemas.microsoft.com/office/powerpoint/2010/main" val="34284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41BDD-3297-0007-12F6-F135B3F4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GraphHeat Networks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C8710-B677-C762-9D78-0E312B6F8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1700" b="0" i="0">
                <a:effectLst/>
                <a:latin typeface="Open Sans" panose="020B0606030504020204" pitchFamily="34" charset="0"/>
              </a:rPr>
              <a:t>GCNs determine neighborhood according to the hops away from center node, i.e., in an order-style </a:t>
            </a:r>
          </a:p>
          <a:p>
            <a:pPr lvl="1"/>
            <a:r>
              <a:rPr lang="en-US" sz="1700" b="0" i="0">
                <a:effectLst/>
                <a:latin typeface="Open Sans" panose="020B0606030504020204" pitchFamily="34" charset="0"/>
              </a:rPr>
              <a:t>Nodes in different colors</a:t>
            </a:r>
          </a:p>
          <a:p>
            <a:r>
              <a:rPr lang="en-US" sz="1700" b="0" i="0">
                <a:effectLst/>
                <a:latin typeface="Open Sans" panose="020B0606030504020204" pitchFamily="34" charset="0"/>
              </a:rPr>
              <a:t>GraphHeat determines neighborhood according to the similarity function by heat diffusion over graph</a:t>
            </a:r>
          </a:p>
          <a:p>
            <a:pPr lvl="1"/>
            <a:r>
              <a:rPr lang="en-US" sz="1700" b="0" i="0">
                <a:effectLst/>
                <a:latin typeface="Open Sans" panose="020B0606030504020204" pitchFamily="34" charset="0"/>
              </a:rPr>
              <a:t>Nodes in different circles</a:t>
            </a:r>
            <a:endParaRPr lang="en-US" sz="170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D7442A7-C747-AF51-0F81-F063F32C3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9" y="2843784"/>
            <a:ext cx="5468112" cy="3280791"/>
          </a:xfrm>
          <a:prstGeom prst="rect">
            <a:avLst/>
          </a:prstGeom>
        </p:spPr>
      </p:pic>
      <p:pic>
        <p:nvPicPr>
          <p:cNvPr id="7" name="Picture 6" descr="Diagram, shape, polygon&#10;&#10;Description automatically generated">
            <a:extLst>
              <a:ext uri="{FF2B5EF4-FFF2-40B4-BE49-F238E27FC236}">
                <a16:creationId xmlns:a16="http://schemas.microsoft.com/office/drawing/2014/main" id="{801BA0BD-CFA4-E8FC-31BB-7818A65BB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0" r="66492" b="9997"/>
          <a:stretch/>
        </p:blipFill>
        <p:spPr>
          <a:xfrm>
            <a:off x="6838950" y="3288791"/>
            <a:ext cx="2762249" cy="23907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42E58-32AC-488F-538F-32803B667C4A}"/>
              </a:ext>
            </a:extLst>
          </p:cNvPr>
          <p:cNvCxnSpPr/>
          <p:nvPr/>
        </p:nvCxnSpPr>
        <p:spPr>
          <a:xfrm>
            <a:off x="9391649" y="5067300"/>
            <a:ext cx="1028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7F5E2C-E094-0E08-A07C-0B6EA7FB534F}"/>
              </a:ext>
            </a:extLst>
          </p:cNvPr>
          <p:cNvSpPr txBox="1"/>
          <p:nvPr/>
        </p:nvSpPr>
        <p:spPr>
          <a:xfrm>
            <a:off x="9728984" y="5067300"/>
            <a:ext cx="181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Heat Kernel Matrix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0478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756</Words>
  <Application>Microsoft Office PowerPoint</Application>
  <PresentationFormat>Widescreen</PresentationFormat>
  <Paragraphs>83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CMSY10</vt:lpstr>
      <vt:lpstr>NimbusRomNo9L-Regu</vt:lpstr>
      <vt:lpstr>Open Sans</vt:lpstr>
      <vt:lpstr>Office Theme</vt:lpstr>
      <vt:lpstr>Multiple GraphHeat Networks for Structural to Functional Brain Mapping</vt:lpstr>
      <vt:lpstr>Introduction</vt:lpstr>
      <vt:lpstr>Why SC-FC mapping is important?</vt:lpstr>
      <vt:lpstr>Three popular SC-FC mapping methods</vt:lpstr>
      <vt:lpstr>Whole Brain Modeling of SC-FC</vt:lpstr>
      <vt:lpstr>Graph-theoretic Modeling using Linear Models</vt:lpstr>
      <vt:lpstr>Deep Learning Models for SC-FC Mapping</vt:lpstr>
      <vt:lpstr>Why Graph Convolutional Networks (GCNs)?</vt:lpstr>
      <vt:lpstr>GraphHeat Networks</vt:lpstr>
      <vt:lpstr>Motivation</vt:lpstr>
      <vt:lpstr>M-GHN Architecture</vt:lpstr>
      <vt:lpstr>HCP Dataset</vt:lpstr>
      <vt:lpstr>Experimental Setup</vt:lpstr>
      <vt:lpstr>Comparison of M-GHN with previous methods</vt:lpstr>
      <vt:lpstr>Results: Randomly sampled experiment</vt:lpstr>
      <vt:lpstr>Results: LOOCV</vt:lpstr>
      <vt:lpstr>PowerPoint Presentation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GraphHeat Networks for Structural to Functional Brain Mapping</dc:title>
  <dc:creator>Oota Reddy</dc:creator>
  <cp:lastModifiedBy>Oota Reddy</cp:lastModifiedBy>
  <cp:revision>87</cp:revision>
  <dcterms:created xsi:type="dcterms:W3CDTF">2022-07-14T00:41:09Z</dcterms:created>
  <dcterms:modified xsi:type="dcterms:W3CDTF">2022-07-14T18:58:59Z</dcterms:modified>
</cp:coreProperties>
</file>